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69" r:id="rId6"/>
    <p:sldId id="271" r:id="rId7"/>
    <p:sldId id="272" r:id="rId8"/>
    <p:sldId id="262" r:id="rId9"/>
    <p:sldId id="264" r:id="rId10"/>
    <p:sldId id="273" r:id="rId11"/>
    <p:sldId id="274" r:id="rId12"/>
    <p:sldId id="267" r:id="rId13"/>
  </p:sldIdLst>
  <p:sldSz cx="18288000" cy="10287000"/>
  <p:notesSz cx="6858000" cy="9144000"/>
  <p:embeddedFontLst>
    <p:embeddedFont>
      <p:font typeface="Arial Black" panose="020B0A04020102020204" pitchFamily="34" charset="0"/>
      <p:bold r:id="rId14"/>
    </p:embeddedFont>
    <p:embeddedFont>
      <p:font typeface="Retail Demo" panose="020B0604020202020204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E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375F0D-C742-4315-AA43-E9E34C5CC651}" v="6" dt="2025-09-24T01:32:31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26" autoAdjust="0"/>
  </p:normalViewPr>
  <p:slideViewPr>
    <p:cSldViewPr>
      <p:cViewPr varScale="1">
        <p:scale>
          <a:sx n="48" d="100"/>
          <a:sy n="48" d="100"/>
        </p:scale>
        <p:origin x="2034" y="8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ng Xu" userId="S::fxu@lifeed.org.au::d4365052-2661-4ec2-93b8-50e0f7efcc58" providerId="AD" clId="Web-{23375F0D-C742-4315-AA43-E9E34C5CC651}"/>
    <pc:docChg chg="modSld">
      <pc:chgData name="Fang Xu" userId="S::fxu@lifeed.org.au::d4365052-2661-4ec2-93b8-50e0f7efcc58" providerId="AD" clId="Web-{23375F0D-C742-4315-AA43-E9E34C5CC651}" dt="2025-09-24T01:32:30.495" v="1" actId="20577"/>
      <pc:docMkLst>
        <pc:docMk/>
      </pc:docMkLst>
      <pc:sldChg chg="modSp">
        <pc:chgData name="Fang Xu" userId="S::fxu@lifeed.org.au::d4365052-2661-4ec2-93b8-50e0f7efcc58" providerId="AD" clId="Web-{23375F0D-C742-4315-AA43-E9E34C5CC651}" dt="2025-09-24T01:32:30.495" v="1" actId="20577"/>
        <pc:sldMkLst>
          <pc:docMk/>
          <pc:sldMk cId="0" sldId="267"/>
        </pc:sldMkLst>
        <pc:spChg chg="mod">
          <ac:chgData name="Fang Xu" userId="S::fxu@lifeed.org.au::d4365052-2661-4ec2-93b8-50e0f7efcc58" providerId="AD" clId="Web-{23375F0D-C742-4315-AA43-E9E34C5CC651}" dt="2025-09-24T01:32:30.495" v="1" actId="20577"/>
          <ac:spMkLst>
            <pc:docMk/>
            <pc:sldMk cId="0" sldId="267"/>
            <ac:spMk id="10" creationId="{00000000-0000-0000-0000-000000000000}"/>
          </ac:spMkLst>
        </pc:spChg>
        <pc:spChg chg="mod">
          <ac:chgData name="Fang Xu" userId="S::fxu@lifeed.org.au::d4365052-2661-4ec2-93b8-50e0f7efcc58" providerId="AD" clId="Web-{23375F0D-C742-4315-AA43-E9E34C5CC651}" dt="2025-09-24T01:32:19.323" v="0" actId="20577"/>
          <ac:spMkLst>
            <pc:docMk/>
            <pc:sldMk cId="0" sldId="267"/>
            <ac:spMk id="1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EF1C4-BF79-7BA4-B069-FEF2682514A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Retail Demo" pitchFamily="8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Retail Demo" pitchFamily="8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Retail Demo" pitchFamily="8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Retail Demo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i="0" kern="1200">
          <a:solidFill>
            <a:schemeClr val="tx1"/>
          </a:solidFill>
          <a:latin typeface="Retail Demo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i="0" kern="1200">
          <a:solidFill>
            <a:schemeClr val="tx1"/>
          </a:solidFill>
          <a:latin typeface="Retail Demo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0" kern="1200">
          <a:solidFill>
            <a:schemeClr val="tx1"/>
          </a:solidFill>
          <a:latin typeface="Retail Demo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i="0" kern="1200">
          <a:solidFill>
            <a:schemeClr val="tx1"/>
          </a:solidFill>
          <a:latin typeface="Retail Demo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i="0" kern="1200">
          <a:solidFill>
            <a:schemeClr val="tx1"/>
          </a:solidFill>
          <a:latin typeface="Retail Demo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.png"/><Relationship Id="rId5" Type="http://schemas.openxmlformats.org/officeDocument/2006/relationships/image" Target="../media/image25.sv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17909F3-BD51-3F56-BCB0-68BA777B8BCC}"/>
              </a:ext>
            </a:extLst>
          </p:cNvPr>
          <p:cNvSpPr/>
          <p:nvPr/>
        </p:nvSpPr>
        <p:spPr>
          <a:xfrm>
            <a:off x="7776" y="8394032"/>
            <a:ext cx="18280224" cy="1892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Retail Demo" pitchFamily="8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3EA1B4-0C68-03F2-1921-F72071FF6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30179"/>
          <a:stretch/>
        </p:blipFill>
        <p:spPr>
          <a:xfrm>
            <a:off x="9782545" y="550639"/>
            <a:ext cx="7940123" cy="97363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BAD0D1-4802-866F-87C8-4B0F0407B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40" y="8645023"/>
            <a:ext cx="2802293" cy="13909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8BC606-FA0C-E79F-6B64-0A321B259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435" y="8801100"/>
            <a:ext cx="2410576" cy="12263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1CF182-AF47-8EE7-64E8-6C92C5EBF3F0}"/>
              </a:ext>
            </a:extLst>
          </p:cNvPr>
          <p:cNvSpPr txBox="1"/>
          <p:nvPr/>
        </p:nvSpPr>
        <p:spPr>
          <a:xfrm>
            <a:off x="4118445" y="1257300"/>
            <a:ext cx="19415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>
                <a:latin typeface="Retail Demo" pitchFamily="82" charset="0"/>
              </a:rPr>
              <a:t>GO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1FC774-5EB6-7171-7E93-794285C61647}"/>
              </a:ext>
            </a:extLst>
          </p:cNvPr>
          <p:cNvSpPr txBox="1"/>
          <p:nvPr/>
        </p:nvSpPr>
        <p:spPr>
          <a:xfrm>
            <a:off x="958125" y="2247900"/>
            <a:ext cx="826219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0" b="1" dirty="0">
                <a:latin typeface="Retail Demo" pitchFamily="82" charset="0"/>
              </a:rPr>
              <a:t>BANANAS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182872-AD54-BC76-4B62-0762B5D3463C}"/>
              </a:ext>
            </a:extLst>
          </p:cNvPr>
          <p:cNvSpPr txBox="1"/>
          <p:nvPr/>
        </p:nvSpPr>
        <p:spPr>
          <a:xfrm>
            <a:off x="3223169" y="3606886"/>
            <a:ext cx="373211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0" b="1" dirty="0">
                <a:latin typeface="Retail Demo" pitchFamily="82" charset="0"/>
              </a:rPr>
              <a:t>DAY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CD3F11-8BAD-422E-44B1-0EAE0CDB6BD1}"/>
              </a:ext>
            </a:extLst>
          </p:cNvPr>
          <p:cNvSpPr txBox="1"/>
          <p:nvPr/>
        </p:nvSpPr>
        <p:spPr>
          <a:xfrm>
            <a:off x="1721157" y="5232140"/>
            <a:ext cx="67361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>
                <a:latin typeface="Retail Demo" pitchFamily="82" charset="0"/>
              </a:rPr>
              <a:t>AT SCHOOL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8F333DE-A9AD-4387-CA3A-829CAFB8210B}"/>
              </a:ext>
            </a:extLst>
          </p:cNvPr>
          <p:cNvSpPr/>
          <p:nvPr/>
        </p:nvSpPr>
        <p:spPr>
          <a:xfrm>
            <a:off x="7776" y="8801100"/>
            <a:ext cx="18280224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Retail Demo" pitchFamily="82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B61966A8-3025-08BC-AA07-181CEBCF56A6}"/>
              </a:ext>
            </a:extLst>
          </p:cNvPr>
          <p:cNvSpPr txBox="1"/>
          <p:nvPr/>
        </p:nvSpPr>
        <p:spPr>
          <a:xfrm>
            <a:off x="854441" y="2309592"/>
            <a:ext cx="10129696" cy="3577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22"/>
              </a:lnSpc>
            </a:pPr>
            <a:r>
              <a:rPr lang="en-US" sz="8552" b="1" dirty="0">
                <a:latin typeface="Retail Demo" pitchFamily="82" charset="0"/>
                <a:ea typeface="Hobeaux Demo"/>
                <a:cs typeface="Hobeaux Demo"/>
                <a:sym typeface="Hobeaux Demo"/>
              </a:rPr>
              <a:t>Why didn’t the young banana go to school</a:t>
            </a:r>
            <a:r>
              <a:rPr lang="en-US" sz="8552" b="1" dirty="0">
                <a:latin typeface="Arial Black" panose="020B0A04020102020204" pitchFamily="34" charset="0"/>
                <a:ea typeface="Hobeaux Demo"/>
                <a:cs typeface="Hobeaux Demo"/>
                <a:sym typeface="Hobeaux Demo"/>
              </a:rPr>
              <a:t>?</a:t>
            </a: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D3B08E73-F039-8988-B2D7-533D0AD79001}"/>
              </a:ext>
            </a:extLst>
          </p:cNvPr>
          <p:cNvSpPr/>
          <p:nvPr/>
        </p:nvSpPr>
        <p:spPr>
          <a:xfrm rot="966384">
            <a:off x="11075845" y="1017345"/>
            <a:ext cx="5570658" cy="9021308"/>
          </a:xfrm>
          <a:custGeom>
            <a:avLst/>
            <a:gdLst/>
            <a:ahLst/>
            <a:cxnLst/>
            <a:rect l="l" t="t" r="r" b="b"/>
            <a:pathLst>
              <a:path w="4158767" h="6734845">
                <a:moveTo>
                  <a:pt x="0" y="0"/>
                </a:moveTo>
                <a:lnTo>
                  <a:pt x="4158767" y="0"/>
                </a:lnTo>
                <a:lnTo>
                  <a:pt x="4158767" y="6734845"/>
                </a:lnTo>
                <a:lnTo>
                  <a:pt x="0" y="6734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b="1" dirty="0">
              <a:latin typeface="Retail Demo" pitchFamily="82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7299126-9126-1833-C40D-151D929B9253}"/>
              </a:ext>
            </a:extLst>
          </p:cNvPr>
          <p:cNvSpPr txBox="1"/>
          <p:nvPr/>
        </p:nvSpPr>
        <p:spPr>
          <a:xfrm>
            <a:off x="1634860" y="6271992"/>
            <a:ext cx="832366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63"/>
              </a:lnSpc>
            </a:pPr>
            <a:r>
              <a:rPr lang="en-US" sz="4553" dirty="0">
                <a:latin typeface="Retail Demo" pitchFamily="82" charset="0"/>
                <a:ea typeface="Proxima Nova"/>
                <a:cs typeface="Proxima Nova"/>
                <a:sym typeface="Proxima Nova"/>
              </a:rPr>
              <a:t>It wasn’t peeling well</a:t>
            </a:r>
            <a:r>
              <a:rPr lang="en-US" sz="4553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Proxima Nova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A96D5-61A1-D8E5-C3DD-5DA95CD9F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41" y="8954915"/>
            <a:ext cx="2299848" cy="1141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B6BE4F-5149-2273-3B7E-31CB32757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9081475"/>
            <a:ext cx="1978365" cy="10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62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456BC48-2852-43BA-C465-240ED9FE451F}"/>
              </a:ext>
            </a:extLst>
          </p:cNvPr>
          <p:cNvSpPr/>
          <p:nvPr/>
        </p:nvSpPr>
        <p:spPr>
          <a:xfrm>
            <a:off x="7776" y="8801100"/>
            <a:ext cx="18280224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Retail Demo" pitchFamily="8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1E3773-D53E-62A9-95E9-CFE007811981}"/>
              </a:ext>
            </a:extLst>
          </p:cNvPr>
          <p:cNvSpPr txBox="1"/>
          <p:nvPr/>
        </p:nvSpPr>
        <p:spPr>
          <a:xfrm>
            <a:off x="897088" y="1790700"/>
            <a:ext cx="9832452" cy="5232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800" b="1" dirty="0">
                <a:latin typeface="Retail Demo" pitchFamily="82" charset="0"/>
              </a:rPr>
              <a:t>Why Are</a:t>
            </a:r>
            <a:br>
              <a:rPr lang="en-US" sz="13800" b="1" dirty="0">
                <a:latin typeface="Retail Demo" pitchFamily="82" charset="0"/>
              </a:rPr>
            </a:br>
            <a:r>
              <a:rPr lang="en-US" sz="13800" b="1" dirty="0">
                <a:latin typeface="Retail Demo" pitchFamily="82" charset="0"/>
              </a:rPr>
              <a:t>Bananas</a:t>
            </a:r>
            <a:br>
              <a:rPr lang="en-US" sz="13800" b="1" dirty="0">
                <a:latin typeface="Retail Demo" pitchFamily="82" charset="0"/>
              </a:rPr>
            </a:br>
            <a:r>
              <a:rPr lang="en-US" sz="13800" b="1" dirty="0">
                <a:latin typeface="Retail Demo" pitchFamily="82" charset="0"/>
              </a:rPr>
              <a:t>Awesome</a:t>
            </a:r>
            <a:r>
              <a:rPr lang="en-US" sz="13800" b="1" dirty="0"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F8C407-BAEC-D424-CC3F-DF29B329D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30179"/>
          <a:stretch/>
        </p:blipFill>
        <p:spPr>
          <a:xfrm>
            <a:off x="9782545" y="550639"/>
            <a:ext cx="7940123" cy="9736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662EB5-E450-C326-6A58-7FA1303F8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41" y="8954915"/>
            <a:ext cx="2299848" cy="1141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1F3C3E-DD0A-0A53-AE11-1F962D731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9081475"/>
            <a:ext cx="1978365" cy="10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72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6840819" y="753737"/>
            <a:ext cx="626136" cy="1314722"/>
          </a:xfrm>
          <a:custGeom>
            <a:avLst/>
            <a:gdLst/>
            <a:ahLst/>
            <a:cxnLst/>
            <a:rect l="l" t="t" r="r" b="b"/>
            <a:pathLst>
              <a:path w="626136" h="1314722">
                <a:moveTo>
                  <a:pt x="0" y="0"/>
                </a:moveTo>
                <a:lnTo>
                  <a:pt x="626137" y="0"/>
                </a:lnTo>
                <a:lnTo>
                  <a:pt x="626137" y="1314722"/>
                </a:lnTo>
                <a:lnTo>
                  <a:pt x="0" y="13147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b="1" dirty="0">
              <a:latin typeface="Retail Demo" pitchFamily="82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608943" y="4518280"/>
            <a:ext cx="1199347" cy="1199347"/>
          </a:xfrm>
          <a:custGeom>
            <a:avLst/>
            <a:gdLst/>
            <a:ahLst/>
            <a:cxnLst/>
            <a:rect l="l" t="t" r="r" b="b"/>
            <a:pathLst>
              <a:path w="1199347" h="1199347">
                <a:moveTo>
                  <a:pt x="0" y="0"/>
                </a:moveTo>
                <a:lnTo>
                  <a:pt x="1199347" y="0"/>
                </a:lnTo>
                <a:lnTo>
                  <a:pt x="1199347" y="1199347"/>
                </a:lnTo>
                <a:lnTo>
                  <a:pt x="0" y="1199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b="1" dirty="0">
              <a:latin typeface="Retail Demo" pitchFamily="82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696792" y="654039"/>
            <a:ext cx="1495191" cy="1514118"/>
          </a:xfrm>
          <a:custGeom>
            <a:avLst/>
            <a:gdLst/>
            <a:ahLst/>
            <a:cxnLst/>
            <a:rect l="l" t="t" r="r" b="b"/>
            <a:pathLst>
              <a:path w="1495191" h="1514118">
                <a:moveTo>
                  <a:pt x="0" y="0"/>
                </a:moveTo>
                <a:lnTo>
                  <a:pt x="1495191" y="0"/>
                </a:lnTo>
                <a:lnTo>
                  <a:pt x="1495191" y="1514118"/>
                </a:lnTo>
                <a:lnTo>
                  <a:pt x="0" y="1514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b="1" dirty="0">
              <a:latin typeface="Retail Demo" pitchFamily="82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024539" y="4485710"/>
            <a:ext cx="1343050" cy="1231917"/>
          </a:xfrm>
          <a:custGeom>
            <a:avLst/>
            <a:gdLst/>
            <a:ahLst/>
            <a:cxnLst/>
            <a:rect l="l" t="t" r="r" b="b"/>
            <a:pathLst>
              <a:path w="1343050" h="1231917">
                <a:moveTo>
                  <a:pt x="0" y="0"/>
                </a:moveTo>
                <a:lnTo>
                  <a:pt x="1343050" y="0"/>
                </a:lnTo>
                <a:lnTo>
                  <a:pt x="1343050" y="1231917"/>
                </a:lnTo>
                <a:lnTo>
                  <a:pt x="0" y="12319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b="1" dirty="0">
              <a:latin typeface="Retail Demo" pitchFamily="82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123195" y="8044923"/>
            <a:ext cx="854013" cy="960546"/>
          </a:xfrm>
          <a:custGeom>
            <a:avLst/>
            <a:gdLst/>
            <a:ahLst/>
            <a:cxnLst/>
            <a:rect l="l" t="t" r="r" b="b"/>
            <a:pathLst>
              <a:path w="854013" h="960546">
                <a:moveTo>
                  <a:pt x="0" y="0"/>
                </a:moveTo>
                <a:lnTo>
                  <a:pt x="854013" y="0"/>
                </a:lnTo>
                <a:lnTo>
                  <a:pt x="854013" y="960546"/>
                </a:lnTo>
                <a:lnTo>
                  <a:pt x="0" y="9605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b="1" dirty="0">
              <a:latin typeface="Retail Demo" pitchFamily="8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90800" y="841834"/>
            <a:ext cx="4563088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4"/>
              </a:lnSpc>
            </a:pPr>
            <a:r>
              <a:rPr lang="en-US" sz="4857" b="1" dirty="0">
                <a:latin typeface="Retail Demo" pitchFamily="82" charset="0"/>
                <a:ea typeface="Hobeaux Demo"/>
                <a:cs typeface="Hobeaux Demo"/>
                <a:sym typeface="Hobeaux Demo"/>
              </a:rPr>
              <a:t>Super energy boost</a:t>
            </a:r>
            <a:r>
              <a:rPr lang="en-US" sz="4857" b="1" dirty="0">
                <a:latin typeface="Arial Black" panose="020B0A04020102020204" pitchFamily="34" charset="0"/>
                <a:ea typeface="Hobeaux Demo"/>
                <a:cs typeface="Hobeaux Demo"/>
                <a:sym typeface="Hobeaux Demo"/>
              </a:rPr>
              <a:t>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52185" y="2465838"/>
            <a:ext cx="5812951" cy="1377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3250" dirty="0">
                <a:latin typeface="Retail Demo"/>
                <a:ea typeface="Proxima Nova"/>
                <a:cs typeface="Proxima Nova"/>
                <a:sym typeface="Proxima Nova"/>
              </a:rPr>
              <a:t>Bananas are a great source of carbohydrates that give you energy to play and learn</a:t>
            </a:r>
            <a:r>
              <a:rPr lang="en-US" dirty="0">
                <a:latin typeface="Calibri Light"/>
                <a:ea typeface="Calibri Light"/>
                <a:cs typeface="Calibri Light"/>
                <a:sym typeface="Proxima Nova"/>
              </a:rPr>
              <a:t>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1371" y="870409"/>
            <a:ext cx="4563088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4"/>
              </a:lnSpc>
            </a:pPr>
            <a:r>
              <a:rPr lang="en-US" sz="4857" b="1" dirty="0">
                <a:latin typeface="Retail Demo" pitchFamily="82" charset="0"/>
                <a:ea typeface="Hobeaux Demo"/>
                <a:cs typeface="Hobeaux Demo"/>
                <a:sym typeface="Hobeaux Demo"/>
              </a:rPr>
              <a:t>Packed with vitamins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72756" y="2494413"/>
            <a:ext cx="5812951" cy="1377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3250" dirty="0">
                <a:latin typeface="Retail Demo"/>
                <a:ea typeface="Proxima Nova"/>
                <a:cs typeface="Proxima Nova"/>
                <a:sym typeface="Proxima Nova"/>
              </a:rPr>
              <a:t>They have Vitamin C, which helps keep you healthy and strong</a:t>
            </a:r>
            <a:r>
              <a:rPr lang="en-US" dirty="0">
                <a:latin typeface="Calibri Light"/>
                <a:ea typeface="Calibri Light"/>
                <a:cs typeface="Calibri Light"/>
                <a:sym typeface="Proxima Nova"/>
              </a:rPr>
              <a:t>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90800" y="4470655"/>
            <a:ext cx="4563088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4"/>
              </a:lnSpc>
            </a:pPr>
            <a:r>
              <a:rPr lang="en-US" sz="4857" b="1" dirty="0">
                <a:latin typeface="Retail Demo" pitchFamily="82" charset="0"/>
                <a:ea typeface="Hobeaux Demo"/>
                <a:cs typeface="Hobeaux Demo"/>
                <a:sym typeface="Hobeaux Demo"/>
              </a:rPr>
              <a:t>Strong bones and teeth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52185" y="6094659"/>
            <a:ext cx="5812951" cy="1377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3294" dirty="0">
                <a:latin typeface="Retail Demo" pitchFamily="82" charset="0"/>
                <a:ea typeface="Proxima Nova"/>
                <a:cs typeface="Proxima Nova"/>
                <a:sym typeface="Proxima Nova"/>
              </a:rPr>
              <a:t>Bananas contain potassium, which helps your muscles and bones stay strong.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53328" y="4499230"/>
            <a:ext cx="3899407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4"/>
              </a:lnSpc>
            </a:pPr>
            <a:r>
              <a:rPr lang="en-US" sz="4857" b="1" dirty="0">
                <a:latin typeface="Retail Demo" pitchFamily="82" charset="0"/>
                <a:ea typeface="Hobeaux Demo"/>
                <a:cs typeface="Hobeaux Demo"/>
                <a:sym typeface="Hobeaux Demo"/>
              </a:rPr>
              <a:t>Happy Tummy</a:t>
            </a:r>
            <a:r>
              <a:rPr lang="en-US" sz="4857" b="1" dirty="0">
                <a:latin typeface="Arial Black" panose="020B0A04020102020204" pitchFamily="34" charset="0"/>
                <a:ea typeface="Hobeaux Demo"/>
                <a:cs typeface="Hobeaux Demo"/>
                <a:sym typeface="Hobeaux Demo"/>
              </a:rPr>
              <a:t>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72756" y="6123234"/>
            <a:ext cx="5812951" cy="1377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3294" dirty="0">
                <a:latin typeface="Retail Demo" pitchFamily="82" charset="0"/>
                <a:ea typeface="Proxima Nova"/>
                <a:cs typeface="Proxima Nova"/>
                <a:sym typeface="Proxima Nova"/>
              </a:rPr>
              <a:t>They have fiber, which is good for your digestion and keeps your tummy happy</a:t>
            </a:r>
            <a:r>
              <a:rPr lang="en-US" sz="329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Proxima Nova"/>
              </a:rPr>
              <a:t>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23788" y="8338715"/>
            <a:ext cx="389940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4"/>
              </a:lnSpc>
            </a:pPr>
            <a:r>
              <a:rPr lang="en-US" sz="4857" b="1" dirty="0">
                <a:latin typeface="Retail Demo" pitchFamily="82" charset="0"/>
                <a:ea typeface="Hobeaux Demo"/>
                <a:cs typeface="Hobeaux Demo"/>
                <a:sym typeface="Hobeaux Demo"/>
              </a:rPr>
              <a:t>Easy to eat</a:t>
            </a:r>
            <a:r>
              <a:rPr lang="en-US" sz="4857" b="1" dirty="0">
                <a:latin typeface="Arial Black" panose="020B0A04020102020204" pitchFamily="34" charset="0"/>
                <a:ea typeface="Hobeaux Demo"/>
                <a:cs typeface="Hobeaux Demo"/>
                <a:sym typeface="Hobeaux Demo"/>
              </a:rPr>
              <a:t>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674738" y="9139664"/>
            <a:ext cx="12738810" cy="47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3294" dirty="0">
                <a:latin typeface="Retail Demo" pitchFamily="82" charset="0"/>
                <a:ea typeface="Proxima Nova"/>
                <a:cs typeface="Proxima Nova"/>
                <a:sym typeface="Proxima Nova"/>
              </a:rPr>
              <a:t>Just peel and enjoy</a:t>
            </a:r>
            <a:r>
              <a:rPr lang="en-US" sz="329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Proxima Nova"/>
              </a:rPr>
              <a:t>! </a:t>
            </a:r>
            <a:r>
              <a:rPr lang="en-US" sz="3294" dirty="0">
                <a:latin typeface="Retail Demo" pitchFamily="82" charset="0"/>
                <a:ea typeface="Proxima Nova"/>
                <a:cs typeface="Proxima Nova"/>
                <a:sym typeface="Proxima Nova"/>
              </a:rPr>
              <a:t>Perfect for snacks or lunchboxes</a:t>
            </a:r>
            <a:r>
              <a:rPr lang="en-US" sz="329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Proxima Nova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172875-3C09-7C2F-D60C-FF0DFCE495C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" b="30179"/>
          <a:stretch/>
        </p:blipFill>
        <p:spPr>
          <a:xfrm>
            <a:off x="15143773" y="7124699"/>
            <a:ext cx="2578895" cy="31623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456BC48-2852-43BA-C465-240ED9FE451F}"/>
              </a:ext>
            </a:extLst>
          </p:cNvPr>
          <p:cNvSpPr/>
          <p:nvPr/>
        </p:nvSpPr>
        <p:spPr>
          <a:xfrm>
            <a:off x="-152400" y="8801100"/>
            <a:ext cx="1844040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Retail Demo" pitchFamily="82" charset="0"/>
            </a:endParaRPr>
          </a:p>
        </p:txBody>
      </p:sp>
      <p:sp>
        <p:nvSpPr>
          <p:cNvPr id="13" name="Cloud Callout 12">
            <a:extLst>
              <a:ext uri="{FF2B5EF4-FFF2-40B4-BE49-F238E27FC236}">
                <a16:creationId xmlns:a16="http://schemas.microsoft.com/office/drawing/2014/main" id="{3F1059AB-25C9-15BA-F479-757374774DB5}"/>
              </a:ext>
            </a:extLst>
          </p:cNvPr>
          <p:cNvSpPr/>
          <p:nvPr/>
        </p:nvSpPr>
        <p:spPr>
          <a:xfrm rot="20348363" flipH="1">
            <a:off x="8201148" y="569902"/>
            <a:ext cx="5536021" cy="3709134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Retail Demo" pitchFamily="8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1E3773-D53E-62A9-95E9-CFE007811981}"/>
              </a:ext>
            </a:extLst>
          </p:cNvPr>
          <p:cNvSpPr txBox="1"/>
          <p:nvPr/>
        </p:nvSpPr>
        <p:spPr>
          <a:xfrm>
            <a:off x="1219200" y="1895867"/>
            <a:ext cx="6901248" cy="5834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3800" b="1" dirty="0">
                <a:latin typeface="Retail Demo" pitchFamily="82" charset="0"/>
              </a:rPr>
              <a:t>Mind</a:t>
            </a:r>
          </a:p>
          <a:p>
            <a:pPr algn="ctr">
              <a:lnSpc>
                <a:spcPct val="90000"/>
              </a:lnSpc>
            </a:pPr>
            <a:r>
              <a:rPr lang="en-US" sz="13800" b="1" dirty="0">
                <a:latin typeface="Retail Demo" pitchFamily="82" charset="0"/>
              </a:rPr>
              <a:t>Bending</a:t>
            </a:r>
            <a:br>
              <a:rPr lang="en-US" sz="13800" b="1" dirty="0">
                <a:latin typeface="Retail Demo" pitchFamily="82" charset="0"/>
              </a:rPr>
            </a:br>
            <a:r>
              <a:rPr lang="en-US" sz="13800" b="1" dirty="0">
                <a:latin typeface="Retail Demo" pitchFamily="82" charset="0"/>
              </a:rPr>
              <a:t>Facts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654406-6CBC-DDB6-6CFD-55CF4E88A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094"/>
          <a:stretch/>
        </p:blipFill>
        <p:spPr>
          <a:xfrm>
            <a:off x="9398589" y="800100"/>
            <a:ext cx="8635196" cy="94868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0CCECD-5952-33FC-0037-B93234DCA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0000">
            <a:off x="9101874" y="770811"/>
            <a:ext cx="2346543" cy="2829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144DDF-97E4-FF73-8CAF-D0DA9C7AF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41" y="8954915"/>
            <a:ext cx="2299848" cy="1141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2A8D06-F3AF-8F93-5FD7-5CE885287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9081475"/>
            <a:ext cx="1978365" cy="10064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2F18A7-6163-3AF7-5F32-E0C40ED7FE84}"/>
              </a:ext>
            </a:extLst>
          </p:cNvPr>
          <p:cNvSpPr/>
          <p:nvPr/>
        </p:nvSpPr>
        <p:spPr>
          <a:xfrm>
            <a:off x="7776" y="8801100"/>
            <a:ext cx="18280224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Retail Demo" pitchFamily="82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52476" y="1104900"/>
            <a:ext cx="11287844" cy="3577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22"/>
              </a:lnSpc>
            </a:pPr>
            <a:r>
              <a:rPr lang="en-US" sz="8552" b="1" dirty="0">
                <a:latin typeface="Retail Demo" pitchFamily="82" charset="0"/>
                <a:ea typeface="Hobeaux Demo"/>
                <a:cs typeface="Hobeaux Demo"/>
                <a:sym typeface="Hobeaux Demo"/>
              </a:rPr>
              <a:t>At over 10,000 years old, bananas are the world’s oldest fruit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39012" y="5083211"/>
            <a:ext cx="9114772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63"/>
              </a:lnSpc>
            </a:pPr>
            <a:r>
              <a:rPr lang="en-US" sz="4553" dirty="0">
                <a:latin typeface="Retail Demo" pitchFamily="82" charset="0"/>
                <a:ea typeface="Proxima Nova"/>
                <a:cs typeface="Proxima Nova"/>
                <a:sym typeface="Proxima Nova"/>
              </a:rPr>
              <a:t>That’s about 5 times older than the Colosseum in Italy, or the Parthenon in Greece, which are around 2,000 years old</a:t>
            </a:r>
            <a:r>
              <a:rPr lang="en-US" sz="4553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Proxima Nova"/>
              </a:rPr>
              <a:t>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9F320A-4D76-300F-280B-DFC90C721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0929" y="647700"/>
            <a:ext cx="5642067" cy="9525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4129DD-6346-C49E-C847-85416D679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41" y="8954915"/>
            <a:ext cx="2299848" cy="1141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C3E14D-A7FC-7259-1C61-0B2556D1D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9081475"/>
            <a:ext cx="1978365" cy="10064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2F18A7-6163-3AF7-5F32-E0C40ED7FE84}"/>
              </a:ext>
            </a:extLst>
          </p:cNvPr>
          <p:cNvSpPr/>
          <p:nvPr/>
        </p:nvSpPr>
        <p:spPr>
          <a:xfrm>
            <a:off x="7776" y="8801100"/>
            <a:ext cx="18280224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Retail Demo" pitchFamily="82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52476" y="1562263"/>
            <a:ext cx="11287844" cy="3581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22"/>
              </a:lnSpc>
            </a:pPr>
            <a:r>
              <a:rPr lang="en-US" sz="8552" b="1" dirty="0">
                <a:latin typeface="Retail Demo" pitchFamily="82" charset="0"/>
                <a:ea typeface="Hobeaux Demo"/>
                <a:cs typeface="Hobeaux Demo"/>
                <a:sym typeface="Hobeaux Demo"/>
              </a:rPr>
              <a:t>Australians munch through 5,000,000 bananas every day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15732" y="5540574"/>
            <a:ext cx="8943969" cy="1923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63"/>
              </a:lnSpc>
            </a:pPr>
            <a:r>
              <a:rPr lang="en-US" sz="4553" dirty="0">
                <a:latin typeface="Retail Demo" pitchFamily="82" charset="0"/>
                <a:ea typeface="Proxima Nova"/>
                <a:cs typeface="Proxima Nova"/>
                <a:sym typeface="Proxima Nova"/>
              </a:rPr>
              <a:t>If you put each banana end to end it would stretch from Sydney to Melbourne.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BAD571-CD0B-0A22-9928-F77A54F7F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5318" y="647700"/>
            <a:ext cx="5103877" cy="9525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6B4972-896C-4708-7802-AED250745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41" y="8954915"/>
            <a:ext cx="2299848" cy="1141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6DBEBB-521A-A3A6-9AB8-51D76063A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9081475"/>
            <a:ext cx="1978365" cy="10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73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2F18A7-6163-3AF7-5F32-E0C40ED7FE84}"/>
              </a:ext>
            </a:extLst>
          </p:cNvPr>
          <p:cNvSpPr/>
          <p:nvPr/>
        </p:nvSpPr>
        <p:spPr>
          <a:xfrm>
            <a:off x="7776" y="8801100"/>
            <a:ext cx="18280224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Retail Demo" pitchFamily="82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901416" y="1562263"/>
            <a:ext cx="9372600" cy="4770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22"/>
              </a:lnSpc>
            </a:pPr>
            <a:r>
              <a:rPr lang="en-US" sz="8552" b="1" dirty="0">
                <a:latin typeface="Retail Demo" pitchFamily="82" charset="0"/>
                <a:ea typeface="Hobeaux Demo"/>
                <a:cs typeface="Hobeaux Demo"/>
                <a:sym typeface="Hobeaux Demo"/>
              </a:rPr>
              <a:t>Despite their texture, bananas are composed of 75</a:t>
            </a:r>
            <a:r>
              <a:rPr lang="en-US" sz="8552" b="1" dirty="0">
                <a:latin typeface="Arial Black" panose="020B0A04020102020204" pitchFamily="34" charset="0"/>
                <a:ea typeface="Hobeaux Demo"/>
                <a:cs typeface="Hobeaux Demo"/>
                <a:sym typeface="Hobeaux Demo"/>
              </a:rPr>
              <a:t>%</a:t>
            </a:r>
            <a:r>
              <a:rPr lang="en-US" sz="8552" b="1" dirty="0">
                <a:latin typeface="Retail Demo" pitchFamily="82" charset="0"/>
                <a:ea typeface="Hobeaux Demo"/>
                <a:cs typeface="Hobeaux Demo"/>
                <a:sym typeface="Hobeaux Demo"/>
              </a:rPr>
              <a:t> water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15732" y="6522962"/>
            <a:ext cx="8943969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63"/>
              </a:lnSpc>
            </a:pPr>
            <a:r>
              <a:rPr lang="en-US" sz="4553" dirty="0">
                <a:latin typeface="Retail Demo" pitchFamily="82" charset="0"/>
                <a:ea typeface="Proxima Nova"/>
                <a:cs typeface="Proxima Nova"/>
                <a:sym typeface="Proxima Nova"/>
              </a:rPr>
              <a:t>That’s even more than a human body, which is 60</a:t>
            </a:r>
            <a:r>
              <a:rPr lang="en-US" sz="4553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Proxima Nova"/>
              </a:rPr>
              <a:t>%</a:t>
            </a:r>
            <a:r>
              <a:rPr lang="en-US" sz="4553" dirty="0">
                <a:latin typeface="Retail Demo" pitchFamily="82" charset="0"/>
                <a:ea typeface="Proxima Nova"/>
                <a:cs typeface="Proxima Nova"/>
                <a:sym typeface="Proxima Nova"/>
              </a:rPr>
              <a:t> water.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D1917-1B55-41C0-6E6D-34D239E26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5685" y="571500"/>
            <a:ext cx="5409842" cy="960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7383BA-346E-4120-4D83-06F1B4E52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41" y="8954915"/>
            <a:ext cx="2299848" cy="1141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C6DA-FB80-7C4E-014F-460921B8C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9081475"/>
            <a:ext cx="1978365" cy="10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95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456BC48-2852-43BA-C465-240ED9FE451F}"/>
              </a:ext>
            </a:extLst>
          </p:cNvPr>
          <p:cNvSpPr/>
          <p:nvPr/>
        </p:nvSpPr>
        <p:spPr>
          <a:xfrm>
            <a:off x="7776" y="8801100"/>
            <a:ext cx="18280224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Retail Demo" pitchFamily="8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1E3773-D53E-62A9-95E9-CFE007811981}"/>
              </a:ext>
            </a:extLst>
          </p:cNvPr>
          <p:cNvSpPr txBox="1"/>
          <p:nvPr/>
        </p:nvSpPr>
        <p:spPr>
          <a:xfrm>
            <a:off x="1368949" y="1104900"/>
            <a:ext cx="8141546" cy="694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800" b="1" dirty="0">
                <a:latin typeface="Retail Demo" pitchFamily="82" charset="0"/>
              </a:rPr>
              <a:t>Jokes That Are</a:t>
            </a:r>
          </a:p>
          <a:p>
            <a:pPr algn="ctr">
              <a:lnSpc>
                <a:spcPct val="80000"/>
              </a:lnSpc>
            </a:pPr>
            <a:r>
              <a:rPr lang="en-US" sz="13800" b="1" dirty="0">
                <a:latin typeface="Retail Demo" pitchFamily="82" charset="0"/>
              </a:rPr>
              <a:t>Simply Bananas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53A40-8DD7-B33D-EA97-2FE59229D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418"/>
          <a:stretch/>
        </p:blipFill>
        <p:spPr>
          <a:xfrm flipH="1">
            <a:off x="8305800" y="896839"/>
            <a:ext cx="9258582" cy="93901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2BFA77-96BF-E302-468B-EEECEAD23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41" y="8954915"/>
            <a:ext cx="2299848" cy="1141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186C0-D932-8270-03E4-3D74E5B44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9081475"/>
            <a:ext cx="1978365" cy="10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90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3E93B5B-8537-16FD-07CD-0A5913B13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33"/>
            <a:ext cx="18333266" cy="10287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7728902-4C8C-CC06-C420-8B6D4833F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5819">
            <a:off x="12320465" y="572489"/>
            <a:ext cx="5461000" cy="6908800"/>
          </a:xfrm>
          <a:prstGeom prst="rect">
            <a:avLst/>
          </a:prstGeom>
        </p:spPr>
      </p:pic>
      <p:sp>
        <p:nvSpPr>
          <p:cNvPr id="59" name="Oval Callout 58">
            <a:extLst>
              <a:ext uri="{FF2B5EF4-FFF2-40B4-BE49-F238E27FC236}">
                <a16:creationId xmlns:a16="http://schemas.microsoft.com/office/drawing/2014/main" id="{0C77B0A6-CE0C-65CB-FD52-26A5861D9B87}"/>
              </a:ext>
            </a:extLst>
          </p:cNvPr>
          <p:cNvSpPr/>
          <p:nvPr/>
        </p:nvSpPr>
        <p:spPr>
          <a:xfrm>
            <a:off x="5043829" y="571500"/>
            <a:ext cx="4148358" cy="2599697"/>
          </a:xfrm>
          <a:prstGeom prst="wedgeEllipseCallout">
            <a:avLst/>
          </a:prstGeom>
          <a:solidFill>
            <a:schemeClr val="bg1"/>
          </a:solidFill>
          <a:ln w="539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Retail Demo" pitchFamily="82" charset="0"/>
            </a:endParaRPr>
          </a:p>
        </p:txBody>
      </p:sp>
      <p:pic>
        <p:nvPicPr>
          <p:cNvPr id="57" name="Picture 56" descr="A cartoon banana with hands and feet&#10;&#10;Description automatically generated">
            <a:extLst>
              <a:ext uri="{FF2B5EF4-FFF2-40B4-BE49-F238E27FC236}">
                <a16:creationId xmlns:a16="http://schemas.microsoft.com/office/drawing/2014/main" id="{95C84AAB-DDD5-CE6C-70A1-F5A8FA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74"/>
          <a:stretch/>
        </p:blipFill>
        <p:spPr>
          <a:xfrm rot="21340743" flipH="1">
            <a:off x="1781699" y="1709179"/>
            <a:ext cx="4056603" cy="4038599"/>
          </a:xfrm>
          <a:prstGeom prst="rect">
            <a:avLst/>
          </a:prstGeom>
        </p:spPr>
      </p:pic>
      <p:sp>
        <p:nvSpPr>
          <p:cNvPr id="60" name="Oval Callout 59">
            <a:extLst>
              <a:ext uri="{FF2B5EF4-FFF2-40B4-BE49-F238E27FC236}">
                <a16:creationId xmlns:a16="http://schemas.microsoft.com/office/drawing/2014/main" id="{C0BE9227-DC14-490C-F2A8-03BB57C5C109}"/>
              </a:ext>
            </a:extLst>
          </p:cNvPr>
          <p:cNvSpPr/>
          <p:nvPr/>
        </p:nvSpPr>
        <p:spPr>
          <a:xfrm flipH="1">
            <a:off x="10972800" y="1145392"/>
            <a:ext cx="2788162" cy="1956230"/>
          </a:xfrm>
          <a:prstGeom prst="wedgeEllipseCallout">
            <a:avLst/>
          </a:prstGeom>
          <a:solidFill>
            <a:schemeClr val="bg1"/>
          </a:solidFill>
          <a:ln w="539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Retail Demo" pitchFamily="82" charset="0"/>
            </a:endParaRPr>
          </a:p>
        </p:txBody>
      </p:sp>
      <p:sp>
        <p:nvSpPr>
          <p:cNvPr id="62" name="Oval Callout 61">
            <a:extLst>
              <a:ext uri="{FF2B5EF4-FFF2-40B4-BE49-F238E27FC236}">
                <a16:creationId xmlns:a16="http://schemas.microsoft.com/office/drawing/2014/main" id="{AD3CDFAA-E80A-BD1F-2E72-3322B72586CC}"/>
              </a:ext>
            </a:extLst>
          </p:cNvPr>
          <p:cNvSpPr/>
          <p:nvPr/>
        </p:nvSpPr>
        <p:spPr>
          <a:xfrm>
            <a:off x="8933505" y="5686739"/>
            <a:ext cx="6179163" cy="3872364"/>
          </a:xfrm>
          <a:prstGeom prst="wedgeEllipseCallout">
            <a:avLst/>
          </a:prstGeom>
          <a:solidFill>
            <a:schemeClr val="bg1"/>
          </a:solidFill>
          <a:ln w="539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Retail Demo" pitchFamily="82" charset="0"/>
            </a:endParaRPr>
          </a:p>
        </p:txBody>
      </p:sp>
      <p:pic>
        <p:nvPicPr>
          <p:cNvPr id="56" name="Picture 55" descr="A cartoon banana with hands and feet&#10;&#10;Description automatically generated">
            <a:extLst>
              <a:ext uri="{FF2B5EF4-FFF2-40B4-BE49-F238E27FC236}">
                <a16:creationId xmlns:a16="http://schemas.microsoft.com/office/drawing/2014/main" id="{81664035-21EE-0A1D-4BDB-734C72CCE0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22"/>
          <a:stretch/>
        </p:blipFill>
        <p:spPr>
          <a:xfrm flipH="1">
            <a:off x="2943005" y="4576861"/>
            <a:ext cx="7772400" cy="573977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9E024AB-CC19-50DC-71DD-6B8D21291F12}"/>
              </a:ext>
            </a:extLst>
          </p:cNvPr>
          <p:cNvSpPr txBox="1"/>
          <p:nvPr/>
        </p:nvSpPr>
        <p:spPr>
          <a:xfrm>
            <a:off x="5397891" y="1229217"/>
            <a:ext cx="3440234" cy="1284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latin typeface="Retail Demo" pitchFamily="82" charset="0"/>
              </a:rPr>
              <a:t>Why did the banana go to the hairdressers</a:t>
            </a:r>
            <a:r>
              <a:rPr lang="en-US" sz="3200" b="1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7BC3759-2ED2-044C-1EFD-654745F4400D}"/>
              </a:ext>
            </a:extLst>
          </p:cNvPr>
          <p:cNvSpPr txBox="1"/>
          <p:nvPr/>
        </p:nvSpPr>
        <p:spPr>
          <a:xfrm>
            <a:off x="10643382" y="1677759"/>
            <a:ext cx="3440234" cy="1203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800" b="1" dirty="0"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8B70F6D-BC27-C5A1-8D3D-584CFA50969A}"/>
              </a:ext>
            </a:extLst>
          </p:cNvPr>
          <p:cNvSpPr txBox="1"/>
          <p:nvPr/>
        </p:nvSpPr>
        <p:spPr>
          <a:xfrm>
            <a:off x="9513297" y="6459365"/>
            <a:ext cx="5087238" cy="2327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latin typeface="Retail Demo" pitchFamily="82" charset="0"/>
              </a:rPr>
              <a:t>Because</a:t>
            </a:r>
            <a:br>
              <a:rPr lang="en-US" sz="6000" b="1" dirty="0">
                <a:latin typeface="Retail Demo" pitchFamily="82" charset="0"/>
              </a:rPr>
            </a:br>
            <a:r>
              <a:rPr lang="en-US" sz="6000" b="1" dirty="0">
                <a:latin typeface="Retail Demo" pitchFamily="82" charset="0"/>
              </a:rPr>
              <a:t>it had </a:t>
            </a:r>
          </a:p>
          <a:p>
            <a:pPr algn="ctr">
              <a:lnSpc>
                <a:spcPct val="80000"/>
              </a:lnSpc>
            </a:pPr>
            <a:r>
              <a:rPr lang="en-US" sz="6000" b="1" dirty="0">
                <a:latin typeface="Retail Demo" pitchFamily="82" charset="0"/>
              </a:rPr>
              <a:t>split ends</a:t>
            </a:r>
            <a:r>
              <a:rPr lang="en-US" sz="6000" b="1" dirty="0"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29366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3E93B5B-8537-16FD-07CD-0A5913B13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4" y="29633"/>
            <a:ext cx="18333266" cy="10287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7728902-4C8C-CC06-C420-8B6D4833F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5819">
            <a:off x="12320465" y="572489"/>
            <a:ext cx="5461000" cy="6908800"/>
          </a:xfrm>
          <a:prstGeom prst="rect">
            <a:avLst/>
          </a:prstGeom>
        </p:spPr>
      </p:pic>
      <p:sp>
        <p:nvSpPr>
          <p:cNvPr id="60" name="Oval Callout 59">
            <a:extLst>
              <a:ext uri="{FF2B5EF4-FFF2-40B4-BE49-F238E27FC236}">
                <a16:creationId xmlns:a16="http://schemas.microsoft.com/office/drawing/2014/main" id="{C0BE9227-DC14-490C-F2A8-03BB57C5C109}"/>
              </a:ext>
            </a:extLst>
          </p:cNvPr>
          <p:cNvSpPr/>
          <p:nvPr/>
        </p:nvSpPr>
        <p:spPr>
          <a:xfrm flipH="1">
            <a:off x="11930093" y="2193082"/>
            <a:ext cx="2788162" cy="1956230"/>
          </a:xfrm>
          <a:prstGeom prst="wedgeEllipseCallout">
            <a:avLst/>
          </a:prstGeom>
          <a:solidFill>
            <a:schemeClr val="bg1"/>
          </a:solidFill>
          <a:ln w="539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Retail Demo" pitchFamily="8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7BC3759-2ED2-044C-1EFD-654745F4400D}"/>
              </a:ext>
            </a:extLst>
          </p:cNvPr>
          <p:cNvSpPr txBox="1"/>
          <p:nvPr/>
        </p:nvSpPr>
        <p:spPr>
          <a:xfrm>
            <a:off x="11600675" y="2725449"/>
            <a:ext cx="3440234" cy="1203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800" b="1" dirty="0"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sp>
        <p:nvSpPr>
          <p:cNvPr id="67" name="Freeform 9">
            <a:extLst>
              <a:ext uri="{FF2B5EF4-FFF2-40B4-BE49-F238E27FC236}">
                <a16:creationId xmlns:a16="http://schemas.microsoft.com/office/drawing/2014/main" id="{2859AEAF-A67A-2097-1F77-D3A0BCE2BA13}"/>
              </a:ext>
            </a:extLst>
          </p:cNvPr>
          <p:cNvSpPr/>
          <p:nvPr/>
        </p:nvSpPr>
        <p:spPr>
          <a:xfrm>
            <a:off x="5420935" y="29633"/>
            <a:ext cx="7371369" cy="10120874"/>
          </a:xfrm>
          <a:custGeom>
            <a:avLst/>
            <a:gdLst/>
            <a:ahLst/>
            <a:cxnLst/>
            <a:rect l="l" t="t" r="r" b="b"/>
            <a:pathLst>
              <a:path w="3625186" h="4977373">
                <a:moveTo>
                  <a:pt x="0" y="0"/>
                </a:moveTo>
                <a:lnTo>
                  <a:pt x="3625187" y="0"/>
                </a:lnTo>
                <a:lnTo>
                  <a:pt x="3625187" y="4977373"/>
                </a:lnTo>
                <a:lnTo>
                  <a:pt x="0" y="49773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b="1" dirty="0">
              <a:latin typeface="Retail Demo" pitchFamily="82" charset="0"/>
            </a:endParaRPr>
          </a:p>
        </p:txBody>
      </p:sp>
      <p:sp>
        <p:nvSpPr>
          <p:cNvPr id="59" name="Oval Callout 58">
            <a:extLst>
              <a:ext uri="{FF2B5EF4-FFF2-40B4-BE49-F238E27FC236}">
                <a16:creationId xmlns:a16="http://schemas.microsoft.com/office/drawing/2014/main" id="{0C77B0A6-CE0C-65CB-FD52-26A5861D9B87}"/>
              </a:ext>
            </a:extLst>
          </p:cNvPr>
          <p:cNvSpPr/>
          <p:nvPr/>
        </p:nvSpPr>
        <p:spPr>
          <a:xfrm flipH="1">
            <a:off x="429884" y="571500"/>
            <a:ext cx="3092966" cy="2599697"/>
          </a:xfrm>
          <a:prstGeom prst="wedgeEllipseCallout">
            <a:avLst/>
          </a:prstGeom>
          <a:solidFill>
            <a:schemeClr val="bg1"/>
          </a:solidFill>
          <a:ln w="539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Retail Demo" pitchFamily="8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9E024AB-CC19-50DC-71DD-6B8D21291F12}"/>
              </a:ext>
            </a:extLst>
          </p:cNvPr>
          <p:cNvSpPr txBox="1"/>
          <p:nvPr/>
        </p:nvSpPr>
        <p:spPr>
          <a:xfrm>
            <a:off x="815826" y="1145392"/>
            <a:ext cx="2211865" cy="1678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latin typeface="Retail Demo" pitchFamily="82" charset="0"/>
              </a:rPr>
              <a:t>What kind of key opens a banana</a:t>
            </a:r>
            <a:r>
              <a:rPr lang="en-US" sz="3200" b="1" dirty="0">
                <a:latin typeface="Arial Black" panose="020B0A04020102020204" pitchFamily="34" charset="0"/>
              </a:rPr>
              <a:t>?</a:t>
            </a:r>
            <a:endParaRPr lang="en-US" sz="3200" b="1" dirty="0">
              <a:latin typeface="Retail Demo" pitchFamily="82" charset="0"/>
            </a:endParaRPr>
          </a:p>
        </p:txBody>
      </p:sp>
      <p:sp>
        <p:nvSpPr>
          <p:cNvPr id="62" name="Oval Callout 61">
            <a:extLst>
              <a:ext uri="{FF2B5EF4-FFF2-40B4-BE49-F238E27FC236}">
                <a16:creationId xmlns:a16="http://schemas.microsoft.com/office/drawing/2014/main" id="{AD3CDFAA-E80A-BD1F-2E72-3322B72586CC}"/>
              </a:ext>
            </a:extLst>
          </p:cNvPr>
          <p:cNvSpPr/>
          <p:nvPr/>
        </p:nvSpPr>
        <p:spPr>
          <a:xfrm flipV="1">
            <a:off x="8397558" y="7465092"/>
            <a:ext cx="6179163" cy="2541799"/>
          </a:xfrm>
          <a:prstGeom prst="wedgeEllipseCallout">
            <a:avLst/>
          </a:prstGeom>
          <a:solidFill>
            <a:schemeClr val="bg1"/>
          </a:solidFill>
          <a:ln w="539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Retail Demo" pitchFamily="8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8B70F6D-BC27-C5A1-8D3D-584CFA50969A}"/>
              </a:ext>
            </a:extLst>
          </p:cNvPr>
          <p:cNvSpPr txBox="1"/>
          <p:nvPr/>
        </p:nvSpPr>
        <p:spPr>
          <a:xfrm>
            <a:off x="8996378" y="8417874"/>
            <a:ext cx="5087238" cy="85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latin typeface="Retail Demo" pitchFamily="82" charset="0"/>
              </a:rPr>
              <a:t>A MONKEY</a:t>
            </a:r>
          </a:p>
        </p:txBody>
      </p:sp>
      <p:pic>
        <p:nvPicPr>
          <p:cNvPr id="57" name="Picture 56" descr="A cartoon banana with hands and feet&#10;&#10;Description automatically generated">
            <a:extLst>
              <a:ext uri="{FF2B5EF4-FFF2-40B4-BE49-F238E27FC236}">
                <a16:creationId xmlns:a16="http://schemas.microsoft.com/office/drawing/2014/main" id="{95C84AAB-DDD5-CE6C-70A1-F5A8FA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74"/>
          <a:stretch/>
        </p:blipFill>
        <p:spPr>
          <a:xfrm rot="21340743" flipH="1">
            <a:off x="2058567" y="1709180"/>
            <a:ext cx="4056603" cy="40385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8F333DE-A9AD-4387-CA3A-829CAFB8210B}"/>
              </a:ext>
            </a:extLst>
          </p:cNvPr>
          <p:cNvSpPr/>
          <p:nvPr/>
        </p:nvSpPr>
        <p:spPr>
          <a:xfrm>
            <a:off x="7776" y="8801100"/>
            <a:ext cx="18280224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Retail Demo" pitchFamily="82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391400" y="541522"/>
            <a:ext cx="10042159" cy="9088421"/>
            <a:chOff x="0" y="0"/>
            <a:chExt cx="9986983" cy="9038485"/>
          </a:xfrm>
        </p:grpSpPr>
        <p:sp>
          <p:nvSpPr>
            <p:cNvPr id="5" name="Freeform 5"/>
            <p:cNvSpPr/>
            <p:nvPr/>
          </p:nvSpPr>
          <p:spPr>
            <a:xfrm flipH="1">
              <a:off x="3678347" y="1250045"/>
              <a:ext cx="6308636" cy="7788440"/>
            </a:xfrm>
            <a:custGeom>
              <a:avLst/>
              <a:gdLst/>
              <a:ahLst/>
              <a:cxnLst/>
              <a:rect l="l" t="t" r="r" b="b"/>
              <a:pathLst>
                <a:path w="6308636" h="7788440">
                  <a:moveTo>
                    <a:pt x="6308636" y="0"/>
                  </a:moveTo>
                  <a:lnTo>
                    <a:pt x="0" y="0"/>
                  </a:lnTo>
                  <a:lnTo>
                    <a:pt x="0" y="7788439"/>
                  </a:lnTo>
                  <a:lnTo>
                    <a:pt x="6308636" y="7788439"/>
                  </a:lnTo>
                  <a:lnTo>
                    <a:pt x="6308636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b="1" dirty="0">
                <a:latin typeface="Retail Demo" pitchFamily="82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790631">
              <a:off x="4757803" y="3549920"/>
              <a:ext cx="691561" cy="1339585"/>
            </a:xfrm>
            <a:custGeom>
              <a:avLst/>
              <a:gdLst/>
              <a:ahLst/>
              <a:cxnLst/>
              <a:rect l="l" t="t" r="r" b="b"/>
              <a:pathLst>
                <a:path w="691561" h="1339585">
                  <a:moveTo>
                    <a:pt x="0" y="0"/>
                  </a:moveTo>
                  <a:lnTo>
                    <a:pt x="691561" y="0"/>
                  </a:lnTo>
                  <a:lnTo>
                    <a:pt x="691561" y="1339585"/>
                  </a:lnTo>
                  <a:lnTo>
                    <a:pt x="0" y="133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b="1" dirty="0">
                <a:latin typeface="Retail Demo" pitchFamily="82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V="1">
              <a:off x="0" y="0"/>
              <a:ext cx="6230752" cy="2500089"/>
            </a:xfrm>
            <a:custGeom>
              <a:avLst/>
              <a:gdLst/>
              <a:ahLst/>
              <a:cxnLst/>
              <a:rect l="l" t="t" r="r" b="b"/>
              <a:pathLst>
                <a:path w="6230752" h="2500089">
                  <a:moveTo>
                    <a:pt x="0" y="2500089"/>
                  </a:moveTo>
                  <a:lnTo>
                    <a:pt x="6230752" y="2500089"/>
                  </a:lnTo>
                  <a:lnTo>
                    <a:pt x="6230752" y="0"/>
                  </a:lnTo>
                  <a:lnTo>
                    <a:pt x="0" y="0"/>
                  </a:lnTo>
                  <a:lnTo>
                    <a:pt x="0" y="2500089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b="1" dirty="0">
                <a:latin typeface="Retail Demo" pitchFamily="82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36628" y="537280"/>
              <a:ext cx="3472299" cy="819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63"/>
                </a:lnSpc>
              </a:pPr>
              <a:endParaRPr lang="en-US" sz="4831" b="1" dirty="0">
                <a:solidFill>
                  <a:srgbClr val="000000"/>
                </a:solidFill>
                <a:latin typeface="Retail Demo" pitchFamily="82" charset="0"/>
                <a:ea typeface="Hobeaux Demo"/>
                <a:cs typeface="Hobeaux Demo"/>
                <a:sym typeface="Hobeaux Demo"/>
              </a:endParaRPr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B61966A8-3025-08BC-AA07-181CEBCF56A6}"/>
              </a:ext>
            </a:extLst>
          </p:cNvPr>
          <p:cNvSpPr txBox="1"/>
          <p:nvPr/>
        </p:nvSpPr>
        <p:spPr>
          <a:xfrm>
            <a:off x="854441" y="3371917"/>
            <a:ext cx="10129696" cy="3577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22"/>
              </a:lnSpc>
            </a:pPr>
            <a:r>
              <a:rPr lang="en-US" sz="8552" b="1" dirty="0">
                <a:latin typeface="Retail Demo" pitchFamily="82" charset="0"/>
                <a:ea typeface="Hobeaux Demo"/>
                <a:cs typeface="Hobeaux Demo"/>
                <a:sym typeface="Hobeaux Demo"/>
              </a:rPr>
              <a:t>What do bananas say when they answer the phone</a:t>
            </a:r>
            <a:r>
              <a:rPr lang="en-US" sz="8552" b="1" dirty="0">
                <a:latin typeface="Arial Black" panose="020B0A04020102020204" pitchFamily="34" charset="0"/>
                <a:ea typeface="Hobeaux Demo"/>
                <a:cs typeface="Hobeaux Demo"/>
                <a:sym typeface="Hobeaux Demo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9A2C5B-2329-B907-7549-C4E44AB5BFEB}"/>
              </a:ext>
            </a:extLst>
          </p:cNvPr>
          <p:cNvSpPr txBox="1"/>
          <p:nvPr/>
        </p:nvSpPr>
        <p:spPr>
          <a:xfrm>
            <a:off x="7980369" y="1456646"/>
            <a:ext cx="5087238" cy="85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latin typeface="Retail Demo" pitchFamily="82" charset="0"/>
              </a:rPr>
              <a:t>Yellow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BC19F7-FCC9-86E7-193E-67EC454CB2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341" y="8954915"/>
            <a:ext cx="2299848" cy="1141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9FB041-3155-6156-1451-BF394AC63F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2800" y="9081475"/>
            <a:ext cx="1978365" cy="10064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246</Words>
  <Application>Microsoft Office PowerPoint</Application>
  <PresentationFormat>Custom</PresentationFormat>
  <Paragraphs>36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 Bananas Day  - Class Presentation</dc:title>
  <cp:lastModifiedBy>Fang Xu</cp:lastModifiedBy>
  <cp:revision>13</cp:revision>
  <dcterms:created xsi:type="dcterms:W3CDTF">2006-08-16T00:00:00Z</dcterms:created>
  <dcterms:modified xsi:type="dcterms:W3CDTF">2025-09-24T01:32:34Z</dcterms:modified>
  <dc:identifier>DAGRQmReGc8</dc:identifier>
</cp:coreProperties>
</file>